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9" r:id="rId2"/>
    <p:sldId id="260" r:id="rId3"/>
    <p:sldId id="262" r:id="rId4"/>
    <p:sldId id="282" r:id="rId5"/>
    <p:sldId id="284" r:id="rId6"/>
    <p:sldId id="272" r:id="rId7"/>
    <p:sldId id="285" r:id="rId8"/>
    <p:sldId id="292" r:id="rId9"/>
    <p:sldId id="286" r:id="rId10"/>
    <p:sldId id="293" r:id="rId11"/>
    <p:sldId id="295" r:id="rId12"/>
    <p:sldId id="287" r:id="rId13"/>
    <p:sldId id="294" r:id="rId14"/>
    <p:sldId id="296" r:id="rId15"/>
    <p:sldId id="299" r:id="rId16"/>
    <p:sldId id="288" r:id="rId17"/>
    <p:sldId id="291" r:id="rId18"/>
    <p:sldId id="265" r:id="rId19"/>
    <p:sldId id="263" r:id="rId20"/>
    <p:sldId id="289" r:id="rId21"/>
    <p:sldId id="298" r:id="rId22"/>
    <p:sldId id="280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0"/>
    <p:restoredTop sz="94648"/>
  </p:normalViewPr>
  <p:slideViewPr>
    <p:cSldViewPr snapToGrid="0" snapToObjects="1">
      <p:cViewPr varScale="1">
        <p:scale>
          <a:sx n="88" d="100"/>
          <a:sy n="88" d="100"/>
        </p:scale>
        <p:origin x="47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7714F-BE85-46F7-9F85-934DCB8D778C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8C0EF-988F-48CE-910B-4A23B8ECE6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7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  <p:sp>
        <p:nvSpPr>
          <p:cNvPr id="18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7053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818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311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0498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40604" y="759873"/>
            <a:ext cx="161775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67" dirty="0">
                <a:solidFill>
                  <a:srgbClr val="000000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067">
                <a:solidFill>
                  <a:srgbClr val="000000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000000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48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333">
                <a:solidFill>
                  <a:srgbClr val="FFFFFF"/>
                </a:solidFill>
                <a:latin typeface="Segoe UI Light"/>
                <a:ea typeface="微软雅黑" charset="0"/>
                <a:cs typeface="Segoe UI Light"/>
              </a:rPr>
              <a:t>Century Gothic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 charset="0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kumimoji="1" lang="en-US" altLang="zh-CN" sz="1333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 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如有建议请联系 </a:t>
            </a:r>
            <a:r>
              <a:rPr lang="zh-CN" altLang="en-US" sz="1333" dirty="0">
                <a:solidFill>
                  <a:prstClr val="white"/>
                </a:solidFill>
                <a:latin typeface="Segoe UI Light" charset="0"/>
                <a:ea typeface="Segoe UI Light" charset="0"/>
                <a:cs typeface="Segoe UI Light" charset="0"/>
              </a:rPr>
              <a:t>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67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0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6" r:id="rId3"/>
    <p:sldLayoutId id="2147483657" r:id="rId4"/>
    <p:sldLayoutId id="2147483655" r:id="rId5"/>
    <p:sldLayoutId id="2147483651" r:id="rId6"/>
    <p:sldLayoutId id="2147483652" r:id="rId7"/>
    <p:sldLayoutId id="2147483653" r:id="rId8"/>
    <p:sldLayoutId id="214748365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2301211" y="1211190"/>
            <a:ext cx="7753063" cy="44273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275457" y="546030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6" name="文本框 115"/>
          <p:cNvSpPr txBox="1"/>
          <p:nvPr/>
        </p:nvSpPr>
        <p:spPr>
          <a:xfrm>
            <a:off x="2562552" y="1263367"/>
            <a:ext cx="741667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第五組</a:t>
            </a:r>
            <a:endParaRPr lang="en-US" altLang="zh-TW" sz="48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4800" dirty="0">
                <a:solidFill>
                  <a:schemeClr val="bg1"/>
                </a:solidFill>
              </a:rPr>
              <a:t>多個</a:t>
            </a:r>
            <a:r>
              <a:rPr lang="en-US" altLang="zh-TW" sz="4800" dirty="0">
                <a:solidFill>
                  <a:schemeClr val="bg1"/>
                </a:solidFill>
              </a:rPr>
              <a:t>MCS-51</a:t>
            </a:r>
            <a:r>
              <a:rPr lang="zh-TW" altLang="en-US" sz="4800" dirty="0">
                <a:solidFill>
                  <a:schemeClr val="bg1"/>
                </a:solidFill>
              </a:rPr>
              <a:t>互相傳輸資料</a:t>
            </a:r>
            <a:endParaRPr kumimoji="1"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98" name="副標題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 txBox="1">
            <a:spLocks/>
          </p:cNvSpPr>
          <p:nvPr/>
        </p:nvSpPr>
        <p:spPr>
          <a:xfrm>
            <a:off x="2698595" y="3028032"/>
            <a:ext cx="6857999" cy="2499935"/>
          </a:xfrm>
          <a:prstGeom prst="rect">
            <a:avLst/>
          </a:prstGeom>
        </p:spPr>
        <p:txBody>
          <a:bodyPr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指導老師：陳永隆 老師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1410732044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邱紹瑋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1410732020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高翊閔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1410732060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劉鎮豪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1410732061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賴佑俊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6911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THREE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線路圖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451563" y="118919"/>
            <a:ext cx="156966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線路圖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 b="13397"/>
          <a:stretch/>
        </p:blipFill>
        <p:spPr>
          <a:xfrm>
            <a:off x="1248961" y="1410789"/>
            <a:ext cx="9694077" cy="485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15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THREE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線路圖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Copyright Notice"/>
          <p:cNvSpPr>
            <a:spLocks/>
          </p:cNvSpPr>
          <p:nvPr/>
        </p:nvSpPr>
        <p:spPr bwMode="auto">
          <a:xfrm>
            <a:off x="4446607" y="307801"/>
            <a:ext cx="3713324" cy="49632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主機端 </a:t>
            </a:r>
            <a:r>
              <a:rPr lang="en-US" altLang="zh-TW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TW" altLang="en-US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個按鍵功能</a:t>
            </a:r>
            <a:endParaRPr lang="en-US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274274"/>
              </p:ext>
            </p:extLst>
          </p:nvPr>
        </p:nvGraphicFramePr>
        <p:xfrm>
          <a:off x="2908661" y="1480457"/>
          <a:ext cx="5904412" cy="455022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76103">
                  <a:extLst>
                    <a:ext uri="{9D8B030D-6E8A-4147-A177-3AD203B41FA5}">
                      <a16:colId xmlns:a16="http://schemas.microsoft.com/office/drawing/2014/main" val="2713352992"/>
                    </a:ext>
                  </a:extLst>
                </a:gridCol>
                <a:gridCol w="1476103">
                  <a:extLst>
                    <a:ext uri="{9D8B030D-6E8A-4147-A177-3AD203B41FA5}">
                      <a16:colId xmlns:a16="http://schemas.microsoft.com/office/drawing/2014/main" val="1477318254"/>
                    </a:ext>
                  </a:extLst>
                </a:gridCol>
                <a:gridCol w="1476103">
                  <a:extLst>
                    <a:ext uri="{9D8B030D-6E8A-4147-A177-3AD203B41FA5}">
                      <a16:colId xmlns:a16="http://schemas.microsoft.com/office/drawing/2014/main" val="3666022140"/>
                    </a:ext>
                  </a:extLst>
                </a:gridCol>
                <a:gridCol w="1476103">
                  <a:extLst>
                    <a:ext uri="{9D8B030D-6E8A-4147-A177-3AD203B41FA5}">
                      <a16:colId xmlns:a16="http://schemas.microsoft.com/office/drawing/2014/main" val="3630873302"/>
                    </a:ext>
                  </a:extLst>
                </a:gridCol>
              </a:tblGrid>
              <a:tr h="1086394"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LED1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LED2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LED3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LED4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720877"/>
                  </a:ext>
                </a:extLst>
              </a:tr>
              <a:tr h="1086394">
                <a:tc>
                  <a:txBody>
                    <a:bodyPr/>
                    <a:lstStyle/>
                    <a:p>
                      <a:pPr algn="ctr"/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LED1</a:t>
                      </a:r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LED2</a:t>
                      </a:r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LED3</a:t>
                      </a:r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LED4</a:t>
                      </a:r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928514"/>
                  </a:ext>
                </a:extLst>
              </a:tr>
              <a:tr h="1086394"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560908"/>
                  </a:ext>
                </a:extLst>
              </a:tr>
              <a:tr h="10863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8429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242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38215" y="2137583"/>
            <a:ext cx="4715569" cy="1061472"/>
            <a:chOff x="3984518" y="1328691"/>
            <a:chExt cx="4329586" cy="1061472"/>
          </a:xfrm>
        </p:grpSpPr>
        <p:sp>
          <p:nvSpPr>
            <p:cNvPr id="3" name="矩形 2"/>
            <p:cNvSpPr/>
            <p:nvPr/>
          </p:nvSpPr>
          <p:spPr>
            <a:xfrm>
              <a:off x="3984518" y="1351851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FOUR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程式說明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59315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程式說明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38351" y="118919"/>
            <a:ext cx="156966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主機端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69918" y="1065770"/>
            <a:ext cx="732390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altLang="zh-TW" sz="1400" dirty="0">
                <a:solidFill>
                  <a:schemeClr val="bg1"/>
                </a:solidFill>
              </a:rPr>
              <a:t>	ORG     0000H</a:t>
            </a:r>
          </a:p>
          <a:p>
            <a:pPr lvl="1"/>
            <a:r>
              <a:rPr lang="en-US" altLang="zh-TW" sz="1400" dirty="0">
                <a:solidFill>
                  <a:schemeClr val="bg1"/>
                </a:solidFill>
              </a:rPr>
              <a:t>	AJMP    MAIN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MAIN:   	MOV	TMOD,#00100000B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	TH1,#232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	TL1,#232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SETB	TR1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	SCON,#11010000B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SETB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ES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SETB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EA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LOOP:	MOV	P1,#11111110B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JNB	P2.0,CASE1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P2.1,CASE1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P2.2,CASE1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P2.3,CASE1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P1,#11111101B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JNB     	P2.0,CASE2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P2.1,CASE2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P2.2,CASE2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P2.3,CASE2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AJMP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338351" y="1065770"/>
            <a:ext cx="4868091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CASE1	SETB	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SBUF,#01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SBUF,P2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P0.0,C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	MOV     	C,ACC.1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P0.1,C          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C,ACC.2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P0.2,C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C,ACC.3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P0.3,C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WAIT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7112282" y="545887"/>
            <a:ext cx="4484914" cy="84946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CASE2:	SETB	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SBUF,#02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r>
              <a:rPr lang="en-US" altLang="zh-TW" sz="1400" dirty="0">
                <a:solidFill>
                  <a:schemeClr val="bg1"/>
                </a:solidFill>
              </a:rPr>
              <a:t>	;JNB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	MOV     	A,SBUF          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	MOV     	C,ACC.0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P0.4,C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	MOV	C,ACC.1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P0.5,C          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C,ACC.2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P0.6,C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C,ACC.3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P0.7,C</a:t>
            </a:r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endParaRPr lang="en-US" altLang="zh-TW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CALL    	WAIT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WAIT:   	CALL    	DELAY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A,P2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CJNE    	A,#11111111B,WAIT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RET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DELAY:  MOV     R6,#25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DL1:    MOV     R7,#200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DL2:    DJNZ    R7,DL2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DJNZ    R6,DL1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RET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END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720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程式說明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38351" y="118919"/>
            <a:ext cx="2021707" cy="7405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副機端</a:t>
            </a:r>
            <a:r>
              <a:rPr lang="en-US" altLang="zh-TW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-1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69918" y="926065"/>
            <a:ext cx="395161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	ORG     	0000H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TMOD,#00100000B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TH1,#232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TL1,#232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SETB    	TR1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SCON,#11010000B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LOOP:   	SETB    	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CJNE    	A,#01,LOOP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ACC.0,LED1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ACC.1,LED2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ACC.2,LED3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ACC.3,LED4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4501674" y="835597"/>
            <a:ext cx="435596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LED1:   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2"/>
            <a:r>
              <a:rPr lang="en-US" altLang="zh-TW" sz="1400" dirty="0">
                <a:solidFill>
                  <a:schemeClr val="bg1"/>
                </a:solidFill>
              </a:rPr>
              <a:t>XRL	A,#00000001B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LED2:   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XRL	A,#00000010B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LED3: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1"/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XRL	A,#00000100B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857634" y="1049170"/>
            <a:ext cx="37317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LED4: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1"/>
            <a:r>
              <a:rPr lang="zh-TW" altLang="en-US" sz="1400" dirty="0">
                <a:solidFill>
                  <a:schemeClr val="bg1"/>
                </a:solidFill>
              </a:rPr>
              <a:t>   </a:t>
            </a:r>
            <a:r>
              <a:rPr lang="en-US" altLang="zh-TW" sz="1400" dirty="0">
                <a:solidFill>
                  <a:schemeClr val="bg1"/>
                </a:solidFill>
              </a:rPr>
              <a:t>	XRL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A,#00001000B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2"/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END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47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程式說明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38351" y="118919"/>
            <a:ext cx="2021707" cy="7405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副機端</a:t>
            </a:r>
            <a:r>
              <a:rPr lang="en-US" altLang="zh-TW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-2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69918" y="926065"/>
            <a:ext cx="395161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	ORG     	0000H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TMOD,#00100000B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TH1,#232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TL1,#232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SETB    	TR1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SCON,#11010000B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LOOP:   	SETB    	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CJNE    	A,#02,LOOP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ACC.0,LED1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ACC.1,LED2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ACC.2,LED3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ACC.3,LED4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4501674" y="835597"/>
            <a:ext cx="435596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LED1:   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2"/>
            <a:r>
              <a:rPr lang="en-US" altLang="zh-TW" sz="1400" dirty="0">
                <a:solidFill>
                  <a:schemeClr val="bg1"/>
                </a:solidFill>
              </a:rPr>
              <a:t>XRL	A,#00000001B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LED2:   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XRL	A,#00000010B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LED3: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1"/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XRL	A,#00000100B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857634" y="1049170"/>
            <a:ext cx="37317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LED4: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1"/>
            <a:r>
              <a:rPr lang="zh-TW" altLang="en-US" sz="1400" dirty="0">
                <a:solidFill>
                  <a:schemeClr val="bg1"/>
                </a:solidFill>
              </a:rPr>
              <a:t>   </a:t>
            </a:r>
            <a:r>
              <a:rPr lang="en-US" altLang="zh-TW" sz="1400" dirty="0">
                <a:solidFill>
                  <a:schemeClr val="bg1"/>
                </a:solidFill>
              </a:rPr>
              <a:t>	XRL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A,#00001000B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2"/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END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077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38215" y="2137583"/>
            <a:ext cx="4715569" cy="1061472"/>
            <a:chOff x="3984518" y="1328691"/>
            <a:chExt cx="4329586" cy="1061472"/>
          </a:xfrm>
        </p:grpSpPr>
        <p:sp>
          <p:nvSpPr>
            <p:cNvPr id="3" name="矩形 2"/>
            <p:cNvSpPr/>
            <p:nvPr/>
          </p:nvSpPr>
          <p:spPr>
            <a:xfrm>
              <a:off x="3984518" y="1351851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FIVE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實際成果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30110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FIVE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實際成果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MOV_851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905691"/>
            <a:ext cx="10119360" cy="569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4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SIX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58023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69918" y="260400"/>
            <a:ext cx="2983476" cy="529569"/>
          </a:xfrm>
        </p:spPr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SIX</a:t>
            </a:r>
            <a:r>
              <a:rPr kumimoji="1" lang="zh-CN" altLang="en-US" dirty="0"/>
              <a:t> </a:t>
            </a:r>
            <a:r>
              <a:rPr kumimoji="1" lang="zh-CN" altLang="en-US" b="0" dirty="0">
                <a:latin typeface="Microsoft YaHei" charset="0"/>
                <a:ea typeface="Microsoft YaHei" charset="0"/>
                <a:cs typeface="Microsoft YaHei" charset="0"/>
              </a:rPr>
              <a:t>心得</a:t>
            </a:r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" r="1635" b="42476"/>
          <a:stretch/>
        </p:blipFill>
        <p:spPr>
          <a:xfrm rot="10800000" flipV="1">
            <a:off x="524628" y="1580716"/>
            <a:ext cx="5291068" cy="308292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文本框 86"/>
          <p:cNvSpPr txBox="1"/>
          <p:nvPr/>
        </p:nvSpPr>
        <p:spPr>
          <a:xfrm>
            <a:off x="5961386" y="1809521"/>
            <a:ext cx="5705986" cy="2854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經過這次的報告，我們了解到中央監控的便利，它能幫助我們有效的減少時間消耗，例如：在學校關門後，警衛從監控看到弘業樓的某一個地方的燈還亮著時，可以透過監控利用主機去控制學校各個區域的副機，然後再讓那個區域的副機去做關掉電燈的動作，降低警衛巡邏的負擔，讓警衛不會因為燈沒關，需要親自跑去關燈。</a:t>
            </a:r>
            <a:endParaRPr lang="zh-CN" altLang="en-US" sz="2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78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3931207" y="578414"/>
            <a:ext cx="4329586" cy="1038313"/>
            <a:chOff x="3957557" y="1328691"/>
            <a:chExt cx="4329586" cy="1038313"/>
          </a:xfrm>
        </p:grpSpPr>
        <p:sp>
          <p:nvSpPr>
            <p:cNvPr id="7" name="矩形 6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TW" altLang="en-US" sz="6000" b="1" dirty="0">
                  <a:solidFill>
                    <a:schemeClr val="bg1"/>
                  </a:solidFill>
                </a:rPr>
                <a:t>目錄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组 9"/>
          <p:cNvGrpSpPr/>
          <p:nvPr/>
        </p:nvGrpSpPr>
        <p:grpSpPr>
          <a:xfrm rot="19416438">
            <a:off x="3263195" y="398397"/>
            <a:ext cx="1024513" cy="1398348"/>
            <a:chOff x="3087349" y="2414413"/>
            <a:chExt cx="1024513" cy="1398348"/>
          </a:xfrm>
        </p:grpSpPr>
        <p:sp>
          <p:nvSpPr>
            <p:cNvPr id="11" name="椭圆 10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 rot="8798391">
            <a:off x="7173354" y="665084"/>
            <a:ext cx="1587497" cy="1146873"/>
            <a:chOff x="7306290" y="4611207"/>
            <a:chExt cx="1587497" cy="1146873"/>
          </a:xfrm>
        </p:grpSpPr>
        <p:sp>
          <p:nvSpPr>
            <p:cNvPr id="16" name="椭圆 1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7878892" y="4611207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3661155" y="2476516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動機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661155" y="3285048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流程圖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61155" y="4093580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線路圖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661155" y="4902111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程式說明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2784097" y="2455979"/>
            <a:ext cx="579692" cy="5796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1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775087" y="3287589"/>
            <a:ext cx="579692" cy="5796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2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2775086" y="4114964"/>
            <a:ext cx="579692" cy="57969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3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2775086" y="4907194"/>
            <a:ext cx="579692" cy="579692"/>
          </a:xfrm>
          <a:prstGeom prst="ellipse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4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8" name="文本框 19"/>
          <p:cNvSpPr txBox="1"/>
          <p:nvPr/>
        </p:nvSpPr>
        <p:spPr>
          <a:xfrm>
            <a:off x="7355387" y="2486973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實際成果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9" name="文本框 20"/>
          <p:cNvSpPr txBox="1"/>
          <p:nvPr/>
        </p:nvSpPr>
        <p:spPr>
          <a:xfrm>
            <a:off x="7355387" y="3295505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0" name="文本框 21"/>
          <p:cNvSpPr txBox="1"/>
          <p:nvPr/>
        </p:nvSpPr>
        <p:spPr>
          <a:xfrm>
            <a:off x="7355387" y="4104037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參考資料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2" name="椭圆 23"/>
          <p:cNvSpPr/>
          <p:nvPr/>
        </p:nvSpPr>
        <p:spPr>
          <a:xfrm>
            <a:off x="6478329" y="2466436"/>
            <a:ext cx="579692" cy="5796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5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3" name="椭圆 24"/>
          <p:cNvSpPr/>
          <p:nvPr/>
        </p:nvSpPr>
        <p:spPr>
          <a:xfrm>
            <a:off x="6469319" y="3298046"/>
            <a:ext cx="579692" cy="5796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6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4" name="椭圆 25"/>
          <p:cNvSpPr/>
          <p:nvPr/>
        </p:nvSpPr>
        <p:spPr>
          <a:xfrm>
            <a:off x="6469318" y="4125421"/>
            <a:ext cx="579692" cy="57969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7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93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642003" y="2137584"/>
            <a:ext cx="4907993" cy="1938992"/>
            <a:chOff x="3957557" y="1328691"/>
            <a:chExt cx="4329586" cy="1938992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63550" y="1328691"/>
              <a:ext cx="4041471" cy="19389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SEVEN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參考資料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1604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69918" y="260400"/>
            <a:ext cx="3207278" cy="529569"/>
          </a:xfrm>
        </p:spPr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SEVEN</a:t>
            </a:r>
            <a:r>
              <a:rPr kumimoji="1" lang="zh-CN" altLang="en-US" dirty="0"/>
              <a:t> </a:t>
            </a:r>
            <a:r>
              <a:rPr kumimoji="1" lang="zh-TW" altLang="en-US" b="0" dirty="0">
                <a:latin typeface="Microsoft YaHei" charset="0"/>
                <a:ea typeface="Microsoft YaHei" charset="0"/>
                <a:cs typeface="Microsoft YaHei" charset="0"/>
              </a:rPr>
              <a:t>參考資料</a:t>
            </a:r>
            <a:endParaRPr kumimoji="1" lang="zh-CN" altLang="en-US" b="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1124202" y="1356760"/>
            <a:ext cx="8880932" cy="1253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8051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課本：</a:t>
            </a:r>
            <a:endParaRPr lang="en-US" altLang="zh-TW" sz="2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30000"/>
              </a:lnSpc>
            </a:pP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第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章第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3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節 矩陣鍵盤</a:t>
            </a:r>
            <a:endParaRPr lang="en-US" altLang="zh-TW" sz="2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30000"/>
              </a:lnSpc>
            </a:pP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第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14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章第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4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節 多個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MCS-51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互相傳送資料</a:t>
            </a:r>
            <a:endParaRPr lang="zh-CN" altLang="en-US" sz="2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020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3957557" y="1233849"/>
            <a:ext cx="4329586" cy="43295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6" name="文本框 115"/>
          <p:cNvSpPr txBox="1"/>
          <p:nvPr/>
        </p:nvSpPr>
        <p:spPr>
          <a:xfrm>
            <a:off x="4101566" y="1457644"/>
            <a:ext cx="4041471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5200" b="1" dirty="0">
                <a:solidFill>
                  <a:schemeClr val="bg1"/>
                </a:solidFill>
              </a:rPr>
              <a:t>THANK</a:t>
            </a:r>
            <a:r>
              <a:rPr kumimoji="1" lang="zh-CN" altLang="en-US" sz="5200" b="1" dirty="0">
                <a:solidFill>
                  <a:schemeClr val="bg1"/>
                </a:solidFill>
              </a:rPr>
              <a:t> </a:t>
            </a:r>
            <a:r>
              <a:rPr kumimoji="1" lang="en-US" altLang="zh-CN" sz="5200" b="1" dirty="0">
                <a:solidFill>
                  <a:schemeClr val="bg1"/>
                </a:solidFill>
              </a:rPr>
              <a:t>YOU</a:t>
            </a:r>
          </a:p>
          <a:p>
            <a:pPr algn="ctr"/>
            <a:r>
              <a:rPr kumimoji="1" lang="en-US" altLang="zh-CN" sz="4800" b="1" dirty="0">
                <a:solidFill>
                  <a:schemeClr val="bg1"/>
                </a:solidFill>
              </a:rPr>
              <a:t>FOR</a:t>
            </a:r>
          </a:p>
          <a:p>
            <a:pPr algn="ctr"/>
            <a:r>
              <a:rPr kumimoji="1" lang="en-US" altLang="zh-CN" sz="5400" b="1" dirty="0">
                <a:solidFill>
                  <a:schemeClr val="bg1"/>
                </a:solidFill>
              </a:rPr>
              <a:t>WATCHING</a:t>
            </a:r>
            <a:endParaRPr kumimoji="1" lang="zh-CN" altLang="en-US" sz="5400" b="1" dirty="0">
              <a:solidFill>
                <a:schemeClr val="bg1"/>
              </a:solidFill>
            </a:endParaRPr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4101566" y="4148809"/>
            <a:ext cx="404147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感</a:t>
            </a:r>
            <a:r>
              <a:rPr kumimoji="1" lang="zh-TW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謝</a:t>
            </a:r>
            <a:r>
              <a:rPr kumimoji="1" lang="zh-CN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聆</a:t>
            </a:r>
            <a:r>
              <a:rPr kumimoji="1" lang="zh-TW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聽</a:t>
            </a:r>
            <a:endParaRPr kumimoji="1" lang="zh-CN" altLang="en-US" sz="7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7306290" y="4556172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6069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ONE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動機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7093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  <a:cs typeface="Microsoft YaHei" charset="0"/>
              </a:rPr>
              <a:t>動機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26" name="图片 1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0" r="18160" b="3859"/>
          <a:stretch/>
        </p:blipFill>
        <p:spPr>
          <a:xfrm>
            <a:off x="961292" y="1603472"/>
            <a:ext cx="4067908" cy="40679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0" name="矩形 159"/>
          <p:cNvSpPr/>
          <p:nvPr/>
        </p:nvSpPr>
        <p:spPr>
          <a:xfrm>
            <a:off x="5643128" y="791254"/>
            <a:ext cx="800219" cy="5724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動機</a:t>
            </a:r>
            <a:endParaRPr lang="en-US" altLang="zh-CN" sz="2400" b="1" dirty="0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5643128" y="1603472"/>
            <a:ext cx="525997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我們從名偵探柯南裡面想到，黑衣人室內犯案時都會在想在昏暗地方行兇，他會跑去把總電源關掉，回來趁著房間沒光的時候將人殺害。</a:t>
            </a:r>
            <a:endParaRPr lang="en-US" altLang="zh-TW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在各種學校或公司都會有警衛負責監控整棟大樓，如果在監視畫面看到冷氣或電燈沒關，就可以用總機開關，把它關掉。</a:t>
            </a:r>
            <a:endParaRPr lang="en-US" altLang="zh-TW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0"/>
              </a:spcBef>
              <a:spcAft>
                <a:spcPts val="1600"/>
              </a:spcAft>
            </a:pP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所以這次我們透過組合語言期末報告的機會，學習該如何以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8051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實作多個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MCS-51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互相傳輸資料的功能。</a:t>
            </a:r>
            <a:b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其他相關應用：房間門禁管理、中央空調。</a:t>
            </a:r>
            <a:endParaRPr lang="en-US" altLang="zh-TW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153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TWO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流程圖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1681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流程圖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752111" y="636175"/>
            <a:ext cx="2954655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硬體架構簡圖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314" y="2507613"/>
            <a:ext cx="7741478" cy="211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流程圖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098340" y="1195748"/>
            <a:ext cx="2954655" cy="7405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主機端流程圖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ECA92CA-7061-4F50-9FEA-6A4F19B3E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143" y="75460"/>
            <a:ext cx="4734045" cy="670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2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流程圖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184141" y="1257892"/>
            <a:ext cx="249299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副機流程圖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6E68BE0-6454-40BC-8292-1646AF868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581" y="260400"/>
            <a:ext cx="5176134" cy="649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10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38215" y="2137583"/>
            <a:ext cx="4715569" cy="1938992"/>
            <a:chOff x="3984518" y="1328691"/>
            <a:chExt cx="4329586" cy="1938992"/>
          </a:xfrm>
        </p:grpSpPr>
        <p:sp>
          <p:nvSpPr>
            <p:cNvPr id="3" name="矩形 2"/>
            <p:cNvSpPr/>
            <p:nvPr/>
          </p:nvSpPr>
          <p:spPr>
            <a:xfrm>
              <a:off x="3984518" y="1351851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9389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THREE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線路圖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61293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33">
      <a:dk1>
        <a:srgbClr val="000000"/>
      </a:dk1>
      <a:lt1>
        <a:srgbClr val="FFFFFF"/>
      </a:lt1>
      <a:dk2>
        <a:srgbClr val="000000"/>
      </a:dk2>
      <a:lt2>
        <a:srgbClr val="FEFEFE"/>
      </a:lt2>
      <a:accent1>
        <a:srgbClr val="F17700"/>
      </a:accent1>
      <a:accent2>
        <a:srgbClr val="DC2144"/>
      </a:accent2>
      <a:accent3>
        <a:srgbClr val="71CAE0"/>
      </a:accent3>
      <a:accent4>
        <a:srgbClr val="112D43"/>
      </a:accent4>
      <a:accent5>
        <a:srgbClr val="050F25"/>
      </a:accent5>
      <a:accent6>
        <a:srgbClr val="162D4E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1259</TotalTime>
  <Words>430</Words>
  <Application>Microsoft Office PowerPoint</Application>
  <PresentationFormat>寬螢幕</PresentationFormat>
  <Paragraphs>308</Paragraphs>
  <Slides>22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2" baseType="lpstr">
      <vt:lpstr>Microsoft YaHei</vt:lpstr>
      <vt:lpstr>Microsoft YaHei</vt:lpstr>
      <vt:lpstr>SimSun</vt:lpstr>
      <vt:lpstr>微軟正黑體</vt:lpstr>
      <vt:lpstr>新細明體</vt:lpstr>
      <vt:lpstr>Arial</vt:lpstr>
      <vt:lpstr>Calibri</vt:lpstr>
      <vt:lpstr>Century Gothic</vt:lpstr>
      <vt:lpstr>Segoe UI Light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韋綸 陳</cp:lastModifiedBy>
  <cp:revision>187</cp:revision>
  <dcterms:created xsi:type="dcterms:W3CDTF">2015-09-05T08:54:39Z</dcterms:created>
  <dcterms:modified xsi:type="dcterms:W3CDTF">2020-06-18T11:20:04Z</dcterms:modified>
</cp:coreProperties>
</file>

<file path=docProps/thumbnail.jpeg>
</file>